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5836-8FDF-42ED-BE01-3692686AF30A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6A71-7E3F-478C-9BDC-FBC278B27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64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5836-8FDF-42ED-BE01-3692686AF30A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6A71-7E3F-478C-9BDC-FBC278B27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2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5836-8FDF-42ED-BE01-3692686AF30A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6A71-7E3F-478C-9BDC-FBC278B27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5836-8FDF-42ED-BE01-3692686AF30A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6A71-7E3F-478C-9BDC-FBC278B27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61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5836-8FDF-42ED-BE01-3692686AF30A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6A71-7E3F-478C-9BDC-FBC278B27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4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5836-8FDF-42ED-BE01-3692686AF30A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6A71-7E3F-478C-9BDC-FBC278B27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5836-8FDF-42ED-BE01-3692686AF30A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6A71-7E3F-478C-9BDC-FBC278B27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03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5836-8FDF-42ED-BE01-3692686AF30A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6A71-7E3F-478C-9BDC-FBC278B27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5836-8FDF-42ED-BE01-3692686AF30A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6A71-7E3F-478C-9BDC-FBC278B27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39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5836-8FDF-42ED-BE01-3692686AF30A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6A71-7E3F-478C-9BDC-FBC278B27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0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5836-8FDF-42ED-BE01-3692686AF30A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6A71-7E3F-478C-9BDC-FBC278B27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07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5836-8FDF-42ED-BE01-3692686AF30A}" type="datetimeFigureOut">
              <a:rPr lang="ru-RU" smtClean="0"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E6A71-7E3F-478C-9BDC-FBC278B275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22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39457_26-p-fon-dlya-detskoi-prezentatsii-powerpoint-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02" y="-433791"/>
            <a:ext cx="12258502" cy="807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0757"/>
          </a:xfrm>
        </p:spPr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«Команда равных»</a:t>
            </a:r>
            <a:endParaRPr 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0749" y="2386850"/>
            <a:ext cx="9144000" cy="647295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Классный час на сплочение классного коллектива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749" y="3602038"/>
            <a:ext cx="8605751" cy="287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1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60" y="-606902"/>
            <a:ext cx="12260119" cy="80718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461" y="1720100"/>
            <a:ext cx="10515600" cy="366654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0460" y="764771"/>
            <a:ext cx="8172797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36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сплочение классного коллектива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1998397"/>
            <a:ext cx="9138458" cy="2934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 для: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 формирования благоприятного психологического климата в классе;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 преодоления барьера в межличностных отношениях, развития коммуникативных навыков;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* развития умений работать в команде.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47317"/>
          <a:stretch/>
        </p:blipFill>
        <p:spPr>
          <a:xfrm>
            <a:off x="762000" y="5211215"/>
            <a:ext cx="8602202" cy="151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7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0408"/>
            <a:ext cx="12210228" cy="7208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153010">
            <a:off x="-91916" y="2343359"/>
            <a:ext cx="54744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entury" panose="02040604050505020304" pitchFamily="18" charset="0"/>
              </a:rPr>
              <a:t>Кто в дружбу верит горячо,</a:t>
            </a:r>
          </a:p>
          <a:p>
            <a:pPr algn="ctr"/>
            <a:r>
              <a:rPr lang="ru-RU" sz="2400" dirty="0" smtClean="0">
                <a:latin typeface="Century" panose="02040604050505020304" pitchFamily="18" charset="0"/>
              </a:rPr>
              <a:t>Кто рядом чувствует плечо,</a:t>
            </a:r>
          </a:p>
          <a:p>
            <a:pPr algn="ctr"/>
            <a:r>
              <a:rPr lang="ru-RU" sz="2400" dirty="0" smtClean="0">
                <a:latin typeface="Century" panose="02040604050505020304" pitchFamily="18" charset="0"/>
              </a:rPr>
              <a:t>Тот никогда не упадет,</a:t>
            </a:r>
          </a:p>
          <a:p>
            <a:pPr algn="ctr"/>
            <a:r>
              <a:rPr lang="ru-RU" sz="2400" dirty="0" smtClean="0">
                <a:latin typeface="Century" panose="02040604050505020304" pitchFamily="18" charset="0"/>
              </a:rPr>
              <a:t>В любой беде не пропадет.</a:t>
            </a:r>
          </a:p>
          <a:p>
            <a:pPr algn="ctr"/>
            <a:r>
              <a:rPr lang="ru-RU" sz="2400" dirty="0" smtClean="0">
                <a:latin typeface="Century" panose="02040604050505020304" pitchFamily="18" charset="0"/>
              </a:rPr>
              <a:t>А если и споткнется вдруг,</a:t>
            </a:r>
          </a:p>
          <a:p>
            <a:pPr algn="ctr"/>
            <a:r>
              <a:rPr lang="ru-RU" sz="2400" dirty="0" smtClean="0">
                <a:latin typeface="Century" panose="02040604050505020304" pitchFamily="18" charset="0"/>
              </a:rPr>
              <a:t>То встать ему поможет друг,</a:t>
            </a:r>
          </a:p>
          <a:p>
            <a:pPr algn="ctr"/>
            <a:r>
              <a:rPr lang="ru-RU" sz="2400" dirty="0" smtClean="0">
                <a:latin typeface="Century" panose="02040604050505020304" pitchFamily="18" charset="0"/>
              </a:rPr>
              <a:t>Всегда ему надежный друг</a:t>
            </a:r>
          </a:p>
          <a:p>
            <a:pPr algn="ctr"/>
            <a:r>
              <a:rPr lang="ru-RU" sz="2400" dirty="0" smtClean="0">
                <a:latin typeface="Century" panose="02040604050505020304" pitchFamily="18" charset="0"/>
              </a:rPr>
              <a:t>В беде протянет руку.</a:t>
            </a:r>
            <a:endParaRPr lang="ru-RU" sz="2400" dirty="0">
              <a:latin typeface="Century" panose="020406040505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38931">
            <a:off x="5188058" y="359656"/>
            <a:ext cx="6876725" cy="3876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одном селе умирал глава большой семьи.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попросил принести веник и предложил своим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сыновьям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сломать его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попытался, но хотя все они были сильные люди,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одному не удалось справиться.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Тогда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отец попросил разрезать проволоку, связывающую веник,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предложил сыновьям сломать рассыпавшиеся прутья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с легкостью сделали это. Отец сказал: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«Когда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меня не будет,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держитесь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вместе, и любые испытания вам не страшны.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поодиночке вас легко сломать как эти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прутья».</a:t>
            </a:r>
            <a:endParaRPr lang="ru-RU" sz="1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.pinimg.com/originals/95/e8/f4/95e8f4581cd1d8706ca52056879dbd8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5" t="3102" r="29745" b="4840"/>
          <a:stretch/>
        </p:blipFill>
        <p:spPr bwMode="auto">
          <a:xfrm>
            <a:off x="5776287" y="4873568"/>
            <a:ext cx="1413164" cy="217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124" y="632070"/>
            <a:ext cx="1414395" cy="21825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329" y="-176192"/>
            <a:ext cx="1414395" cy="21825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8336">
            <a:off x="9586858" y="4430982"/>
            <a:ext cx="1414395" cy="21825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98134">
            <a:off x="2084843" y="5419898"/>
            <a:ext cx="763761" cy="11785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12425">
            <a:off x="7511117" y="4412926"/>
            <a:ext cx="691459" cy="10669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503" y="4856235"/>
            <a:ext cx="656020" cy="101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9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118" y="-73946"/>
            <a:ext cx="12783565" cy="72060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072" y="244073"/>
            <a:ext cx="1595442" cy="19943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334780">
            <a:off x="297140" y="398652"/>
            <a:ext cx="4139739" cy="3330076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 встает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круг. Каждый участник по очереди должен громко и чётко назвать своё имя и одно из качеств человека, присущее себе, которое начинается на ту же букву, что и имя. Например, «Дмитрий – добрый», «Ольга – обаятельная», «Сергей – самоуверенный» и т.д.</a:t>
            </a:r>
            <a:endParaRPr lang="ru-RU" sz="1600" b="1" i="1" dirty="0">
              <a:solidFill>
                <a:srgbClr val="002060"/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366907">
            <a:off x="5972157" y="561225"/>
            <a:ext cx="6096000" cy="2650726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«Ассоциации» Цель: Ассоциативное мышление, знакомство. Мяч перекидывается в кругу (произвольно) и каждый у кого в руках мяч называет слово. Тот, кому мяч перекинули называет слово - ассоциацию к сказанному предыдущим участником. Может быть задана тема для ассоциаций - чувства, части тела, проблемы, приятные вещи. Игра может быть неплохим переходом от одной темы к другой.</a:t>
            </a:r>
            <a:endParaRPr lang="ru-RU" sz="1200" b="1" dirty="0">
              <a:solidFill>
                <a:schemeClr val="bg2">
                  <a:lumMod val="10000"/>
                </a:schemeClr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56520">
            <a:off x="4991371" y="3369558"/>
            <a:ext cx="6096000" cy="3290709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Segoe Script" panose="020B0504020000000003" pitchFamily="34" charset="0"/>
                <a:ea typeface="Times New Roman" panose="02020603050405020304" pitchFamily="18" charset="0"/>
              </a:rPr>
              <a:t>«Мы с тобой похожи тем…».</a:t>
            </a:r>
            <a:endParaRPr lang="ru-RU" sz="1600" dirty="0" smtClean="0">
              <a:effectLst/>
              <a:latin typeface="Segoe Script" panose="020B0504020000000003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делятся на две группы, Одна группа образует внутренний круг, другая – внешний. Все стоят лицом друг другу. Каждый участник внешнего круга говорит своему напарнику: «Мы с тобой похожи…», после чего стоящие во внутреннем круге отвечают «Мы с тобой отличаемся тем…» затем делают шаг к новому партнеру. Процедура повторяется до тех пор, пока все не дойдут по кругу до своего первого партнера.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sun9-6.userapi.com/impg/lKkro3P3K5MirheG95tk73DIMFUtSWo7BTFUjA/pVjQ6CjtHeI.jpg?size=1200x1600&amp;quality=96&amp;sign=8d4e826b8e8512cef740027422d4f4e5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2" y="3883307"/>
            <a:ext cx="2178954" cy="281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1040">
            <a:off x="2617087" y="3713975"/>
            <a:ext cx="2132062" cy="284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1565" y="-348097"/>
            <a:ext cx="12783565" cy="72060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1239792">
            <a:off x="-276734" y="428066"/>
            <a:ext cx="6096000" cy="3093091"/>
          </a:xfrm>
          <a:prstGeom prst="rect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«Рисунок на спине»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выстроиться друг напротив друга в две шеренги. Учащиеся первой шеренги отворачиваются от учителя, а учащимся второй шеренги учитель показывает картинку и прячет её, затем эта же картинка рисуется пальцем на спине отвернувшихся ребят. А стоящие в первой шеренге учащиеся рисуют на листе бумаги то, что они почувствовали, затем учитель показывает картинку и учащиеся сравнивают свой рисунок с оригиналом.</a:t>
            </a:r>
            <a:endParaRPr lang="ru-RU" sz="1600" b="1" dirty="0"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08951" y="224151"/>
            <a:ext cx="6096000" cy="2302682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1600" b="1" i="1" dirty="0" smtClean="0">
                <a:solidFill>
                  <a:srgbClr val="002060"/>
                </a:solidFill>
                <a:effectLst/>
                <a:latin typeface="Segoe Script" panose="020B0504020000000003" pitchFamily="34" charset="0"/>
                <a:ea typeface="Times New Roman" panose="02020603050405020304" pitchFamily="18" charset="0"/>
              </a:rPr>
              <a:t>«Пожелания».</a:t>
            </a:r>
            <a:endParaRPr lang="ru-RU" sz="1600" b="1" i="1" dirty="0" smtClean="0">
              <a:solidFill>
                <a:srgbClr val="002060"/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Участникам раздаются листочки с именами одноклассников. Каждый должен написать пожелания тому, кто указан на листочке. Затем пожелания даются тому, кому они предназначены. Пожелания должны быть доброжелательными, позитивными.</a:t>
            </a:r>
            <a:endParaRPr lang="ru-RU" sz="1400" b="1" i="1" dirty="0" smtClean="0">
              <a:solidFill>
                <a:srgbClr val="002060"/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 smtClean="0">
                <a:solidFill>
                  <a:srgbClr val="002060"/>
                </a:solidFill>
                <a:effectLst/>
                <a:latin typeface="Segoe Script" panose="020B050402000000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i="1" dirty="0">
              <a:solidFill>
                <a:srgbClr val="002060"/>
              </a:solidFill>
              <a:effectLst/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406328">
            <a:off x="2890018" y="3849257"/>
            <a:ext cx="6096000" cy="2977482"/>
          </a:xfrm>
          <a:prstGeom prst="rect">
            <a:avLst/>
          </a:prstGeom>
          <a:ln w="57150">
            <a:solidFill>
              <a:srgbClr val="FF505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того, чтобы закрепить и продолжить работу по сплочению коллектива, я предлагаю вам разбиться на группы по 6-7 человек (4 группы). Каждая группа договаривается о времени встречи (это может быть большая перемена, время уборки кабинета, свободное время после школы). Встречаясь друг с другом, вы должны обсудить выбранные мной темы (листочки с темами можете выбрать на моём столе: я уважаю людей, которые…\ мой любимый сериал или фильм - … Я его смотрю, потому что…\ моё самое яркое впечатление в жизни - это…\ после школы я больше всего люблю…). На следующем классном часе вы поделитесь результатами своих бесед.</a:t>
            </a:r>
            <a:endParaRPr lang="ru-RU" sz="1400" b="1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0083" y="2514463"/>
            <a:ext cx="1254803" cy="16742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80" y="3831462"/>
            <a:ext cx="2064604" cy="2752805"/>
          </a:xfrm>
          <a:prstGeom prst="rect">
            <a:avLst/>
          </a:prstGeom>
        </p:spPr>
      </p:pic>
      <p:pic>
        <p:nvPicPr>
          <p:cNvPr id="9" name="Рисунок 8" descr="https://sun9-32.userapi.com/impg/U5qMYHh87LSN-NbG3PHG9h8oXSf34YrJUWzYfQ/u0tASaDYkRs.jpg?size=1200x1600&amp;quality=96&amp;sign=8c07ae832f50d9bd78b017654d82c895&amp;type=album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64"/>
          <a:stretch/>
        </p:blipFill>
        <p:spPr bwMode="auto">
          <a:xfrm rot="21216062">
            <a:off x="6014699" y="2302817"/>
            <a:ext cx="1371600" cy="1452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89806">
            <a:off x="8955018" y="2218786"/>
            <a:ext cx="1375929" cy="2072331"/>
          </a:xfrm>
          <a:prstGeom prst="rect">
            <a:avLst/>
          </a:prstGeom>
        </p:spPr>
      </p:pic>
      <p:pic>
        <p:nvPicPr>
          <p:cNvPr id="11" name="Рисунок 10" descr="https://sun9-21.userapi.com/impg/GBxIM7jBOI-828M8Gij81EgNqcHrS-BPn9uuDw/tp-uee89x4k.jpg?size=1200x1600&amp;quality=96&amp;sign=cd571ffc2de43401351c671cba21b970&amp;type=albu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982" y="4450280"/>
            <a:ext cx="1615568" cy="2202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35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501</Words>
  <Application>Microsoft Office PowerPoint</Application>
  <PresentationFormat>Широкоэкранный</PresentationFormat>
  <Paragraphs>37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Century</vt:lpstr>
      <vt:lpstr>Segoe Script</vt:lpstr>
      <vt:lpstr>Times New Roman</vt:lpstr>
      <vt:lpstr>Тема Office</vt:lpstr>
      <vt:lpstr>«Команда равных»</vt:lpstr>
      <vt:lpstr>   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«Команда равных»</dc:title>
  <dc:creator>User</dc:creator>
  <cp:lastModifiedBy>User</cp:lastModifiedBy>
  <cp:revision>8</cp:revision>
  <dcterms:created xsi:type="dcterms:W3CDTF">2021-10-14T19:54:28Z</dcterms:created>
  <dcterms:modified xsi:type="dcterms:W3CDTF">2021-10-14T21:40:29Z</dcterms:modified>
</cp:coreProperties>
</file>